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76" r:id="rId2"/>
    <p:sldId id="414" r:id="rId3"/>
    <p:sldId id="416" r:id="rId4"/>
    <p:sldId id="417" r:id="rId5"/>
    <p:sldId id="418" r:id="rId6"/>
    <p:sldId id="415" r:id="rId7"/>
    <p:sldId id="428" r:id="rId8"/>
    <p:sldId id="441" r:id="rId9"/>
    <p:sldId id="442" r:id="rId10"/>
    <p:sldId id="443" r:id="rId11"/>
    <p:sldId id="444" r:id="rId12"/>
    <p:sldId id="389" r:id="rId13"/>
    <p:sldId id="419" r:id="rId14"/>
    <p:sldId id="420" r:id="rId15"/>
    <p:sldId id="423" r:id="rId16"/>
    <p:sldId id="425" r:id="rId17"/>
    <p:sldId id="424" r:id="rId18"/>
    <p:sldId id="429" r:id="rId19"/>
    <p:sldId id="426" r:id="rId20"/>
    <p:sldId id="430" r:id="rId21"/>
    <p:sldId id="432" r:id="rId22"/>
    <p:sldId id="431" r:id="rId23"/>
    <p:sldId id="436" r:id="rId24"/>
    <p:sldId id="447" r:id="rId25"/>
    <p:sldId id="437" r:id="rId26"/>
    <p:sldId id="445" r:id="rId27"/>
    <p:sldId id="446" r:id="rId28"/>
    <p:sldId id="448" r:id="rId29"/>
    <p:sldId id="449" r:id="rId30"/>
    <p:sldId id="451" r:id="rId31"/>
    <p:sldId id="475" r:id="rId32"/>
    <p:sldId id="452" r:id="rId33"/>
    <p:sldId id="453" r:id="rId34"/>
    <p:sldId id="454" r:id="rId35"/>
    <p:sldId id="477" r:id="rId36"/>
    <p:sldId id="478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500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4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image" Target="../media/image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constant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</a:t>
            </a:r>
            <a:r>
              <a:rPr lang="en-US" baseline="0" smtClean="0"/>
              <a:t>constant factor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they are vectors (i.e. points) and they support/define</a:t>
            </a:r>
            <a:r>
              <a:rPr lang="en-US" baseline="0" dirty="0" smtClean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“distance” is the </a:t>
            </a:r>
            <a:r>
              <a:rPr lang="en-US" dirty="0" err="1" smtClean="0"/>
              <a:t>unnormalized</a:t>
            </a:r>
            <a:r>
              <a:rPr lang="en-US" dirty="0" smtClean="0"/>
              <a:t> projection, not to be confused with the true distance which would be with respect to w/||w||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points are incorrectly classified so the prediction (</a:t>
            </a:r>
            <a:r>
              <a:rPr lang="en-US" dirty="0" err="1" smtClean="0"/>
              <a:t>wx+b</a:t>
            </a:r>
            <a:r>
              <a:rPr lang="en-US" dirty="0" smtClean="0"/>
              <a:t>)</a:t>
            </a:r>
            <a:r>
              <a:rPr lang="en-US" baseline="0" dirty="0" smtClean="0"/>
              <a:t> times the label (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11/29/2019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.emf"/><Relationship Id="rId10" Type="http://schemas.openxmlformats.org/officeDocument/2006/relationships/image" Target="../media/image4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7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.emf"/><Relationship Id="rId9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hyperlink" Target="http://cs.stanford.edu/people/karpathy/svmjs/dem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s.stanford.edu/~karpathy/svmjs/demo/demoforest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27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2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42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3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40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5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.emf"/><Relationship Id="rId9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https://github.com/FurkanGozukara/CSE419-Artificial-Intelligence-and-Machine-Learning-2019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Large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6582"/>
              </p:ext>
            </p:extLst>
          </p:nvPr>
        </p:nvGraphicFramePr>
        <p:xfrm>
          <a:off x="5885671" y="19709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1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5671" y="19709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996"/>
              </p:ext>
            </p:extLst>
          </p:nvPr>
        </p:nvGraphicFramePr>
        <p:xfrm>
          <a:off x="5948202" y="32018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2" name="Equation" r:id="rId6" imgW="1206500" imgH="215900" progId="Equation.3">
                  <p:embed/>
                </p:oleObj>
              </mc:Choice>
              <mc:Fallback>
                <p:oleObj name="Equation" r:id="rId6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8202" y="32018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12501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3"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8048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4" name="Equation" r:id="rId9" imgW="1219200" imgH="215900" progId="Equation.3">
                  <p:embed/>
                </p:oleObj>
              </mc:Choice>
              <mc:Fallback>
                <p:oleObj name="Equation" r:id="rId9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612" y="5541397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2050" y="5541397"/>
            <a:ext cx="206735" cy="5417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222" y="5710837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0629" y="5514351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8067" y="4989685"/>
            <a:ext cx="444780" cy="106637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7200" y="5779775"/>
            <a:ext cx="10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31087" y="5438740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48525" y="4301121"/>
            <a:ext cx="664697" cy="167932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5260" y="5665697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7333" y="5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1794"/>
              </p:ext>
            </p:extLst>
          </p:nvPr>
        </p:nvGraphicFramePr>
        <p:xfrm>
          <a:off x="7583310" y="36883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5" name="Equation" r:id="rId11" imgW="342900" imgH="165100" progId="Equation.3">
                  <p:embed/>
                </p:oleObj>
              </mc:Choice>
              <mc:Fallback>
                <p:oleObj name="Equation" r:id="rId11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3310" y="36883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9921"/>
              </p:ext>
            </p:extLst>
          </p:nvPr>
        </p:nvGraphicFramePr>
        <p:xfrm>
          <a:off x="2851782" y="2825823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1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1782" y="2825823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54943"/>
              </p:ext>
            </p:extLst>
          </p:nvPr>
        </p:nvGraphicFramePr>
        <p:xfrm>
          <a:off x="2930525" y="36648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2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6648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327376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8649" y="5246778"/>
            <a:ext cx="572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We’ll assume c =1, however, any c &gt; 0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0029" y="1865489"/>
            <a:ext cx="492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 margin?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28674"/>
            <a:ext cx="8724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any separating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are called the support vectors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6729" y="1603879"/>
            <a:ext cx="7070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 smtClean="0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410"/>
              </p:ext>
            </p:extLst>
          </p:nvPr>
        </p:nvGraphicFramePr>
        <p:xfrm>
          <a:off x="5390896" y="3903423"/>
          <a:ext cx="2594606" cy="5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46" name="Equation" r:id="rId3" imgW="1104900" imgH="241300" progId="Equation.3">
                  <p:embed/>
                </p:oleObj>
              </mc:Choice>
              <mc:Fallback>
                <p:oleObj name="Equation" r:id="rId3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896" y="3903423"/>
                        <a:ext cx="2594606" cy="56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2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619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9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normalized weight vectors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12674"/>
              </p:ext>
            </p:extLst>
          </p:nvPr>
        </p:nvGraphicFramePr>
        <p:xfrm>
          <a:off x="4858455" y="3301843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0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455" y="3301843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46562"/>
              </p:ext>
            </p:extLst>
          </p:nvPr>
        </p:nvGraphicFramePr>
        <p:xfrm>
          <a:off x="5600700" y="4315181"/>
          <a:ext cx="3025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1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700" y="4315181"/>
                        <a:ext cx="3025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60531"/>
              </p:ext>
            </p:extLst>
          </p:nvPr>
        </p:nvGraphicFramePr>
        <p:xfrm>
          <a:off x="5626983" y="5187950"/>
          <a:ext cx="28305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2" name="Equation" r:id="rId7" imgW="1282700" imgH="419100" progId="Equation.3">
                  <p:embed/>
                </p:oleObj>
              </mc:Choice>
              <mc:Fallback>
                <p:oleObj name="Equation" r:id="rId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983" y="5187950"/>
                        <a:ext cx="283051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91638"/>
              </p:ext>
            </p:extLst>
          </p:nvPr>
        </p:nvGraphicFramePr>
        <p:xfrm>
          <a:off x="5629275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3" name="Equation" r:id="rId9" imgW="419100" imgH="165100" progId="Equation.3">
                  <p:embed/>
                </p:oleObj>
              </mc:Choice>
              <mc:Fallback>
                <p:oleObj name="Equation" r:id="rId9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275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7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420" y="5207000"/>
            <a:ext cx="8352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which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how they handle data that is not linearly separable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744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73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2557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20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17132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6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6038" y="2226117"/>
            <a:ext cx="265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Thought experiment: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108222" y="2765778"/>
            <a:ext cx="364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Someone gives you the optimal support vectors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Where is the max margin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02237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49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Max margin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is halfway in between the positive support vectors and the negative support vectors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333" y="5700889"/>
            <a:ext cx="10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0655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halfway in between the positive support vectors and the negative support vectors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5963" y="4825524"/>
            <a:ext cx="367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All support vectors are the same distance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To maximize, </a:t>
            </a:r>
            <a:r>
              <a:rPr lang="en-US" sz="2000" dirty="0" err="1" smtClean="0">
                <a:solidFill>
                  <a:srgbClr val="0000FF"/>
                </a:solidFill>
              </a:rPr>
              <a:t>hyperplane</a:t>
            </a:r>
            <a:r>
              <a:rPr lang="en-US" sz="2000" dirty="0" smtClean="0">
                <a:solidFill>
                  <a:srgbClr val="0000FF"/>
                </a:solidFill>
              </a:rPr>
              <a:t> should be directly in between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49062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03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21994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4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294007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5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89255" y="3481503"/>
            <a:ext cx="4411184" cy="2412766"/>
            <a:chOff x="4666566" y="4418955"/>
            <a:chExt cx="4411184" cy="2412766"/>
          </a:xfrm>
        </p:grpSpPr>
        <p:grpSp>
          <p:nvGrpSpPr>
            <p:cNvPr id="9" name="Group 8"/>
            <p:cNvGrpSpPr/>
            <p:nvPr/>
          </p:nvGrpSpPr>
          <p:grpSpPr>
            <a:xfrm>
              <a:off x="4666566" y="4418955"/>
              <a:ext cx="4411184" cy="2412766"/>
              <a:chOff x="4666566" y="4418955"/>
              <a:chExt cx="4411184" cy="241276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666566" y="4418955"/>
                <a:ext cx="4411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What is </a:t>
                </a:r>
                <a:r>
                  <a:rPr lang="en-US" sz="2400" i="1" dirty="0" err="1" smtClean="0">
                    <a:solidFill>
                      <a:srgbClr val="FF0000"/>
                    </a:solidFill>
                  </a:rPr>
                  <a:t>wx+b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for support vectors?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21627" y="5192832"/>
                <a:ext cx="723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Hint:</a:t>
                </a:r>
                <a:endParaRPr lang="en-US" sz="2400" dirty="0"/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887754"/>
                  </p:ext>
                </p:extLst>
              </p:nvPr>
            </p:nvGraphicFramePr>
            <p:xfrm>
              <a:off x="5374950" y="6374951"/>
              <a:ext cx="2525591" cy="456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006" name="Equation" r:id="rId9" imgW="1193800" imgH="215900" progId="Equation.3">
                      <p:embed/>
                    </p:oleObj>
                  </mc:Choice>
                  <mc:Fallback>
                    <p:oleObj name="Equation" r:id="rId9" imgW="1193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4950" y="6374951"/>
                            <a:ext cx="2525591" cy="4567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TextBox 63"/>
              <p:cNvSpPr txBox="1"/>
              <p:nvPr/>
            </p:nvSpPr>
            <p:spPr>
              <a:xfrm>
                <a:off x="5059863" y="5932508"/>
                <a:ext cx="1201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subject to:</a:t>
                </a:r>
                <a:endParaRPr lang="en-US" sz="2000" dirty="0"/>
              </a:p>
            </p:txBody>
          </p:sp>
        </p:grpSp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1141808"/>
                </p:ext>
              </p:extLst>
            </p:nvPr>
          </p:nvGraphicFramePr>
          <p:xfrm>
            <a:off x="5356627" y="5604162"/>
            <a:ext cx="2326996" cy="38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7" name="Equation" r:id="rId11" imgW="1320800" imgH="215900" progId="Equation.3">
                    <p:embed/>
                  </p:oleObj>
                </mc:Choice>
                <mc:Fallback>
                  <p:oleObj name="Equation" r:id="rId11" imgW="1320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56627" y="5604162"/>
                          <a:ext cx="2326996" cy="38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607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55675"/>
              </p:ext>
            </p:extLst>
          </p:nvPr>
        </p:nvGraphicFramePr>
        <p:xfrm>
          <a:off x="2851782" y="211711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3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782" y="211711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23603"/>
              </p:ext>
            </p:extLst>
          </p:nvPr>
        </p:nvGraphicFramePr>
        <p:xfrm>
          <a:off x="2930525" y="2838802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4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2838802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45532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2998" y="4148667"/>
            <a:ext cx="372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support vectors have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84682"/>
              </p:ext>
            </p:extLst>
          </p:nvPr>
        </p:nvGraphicFramePr>
        <p:xfrm>
          <a:off x="5464361" y="4193301"/>
          <a:ext cx="2019077" cy="45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65" name="Equation" r:id="rId7" imgW="965200" imgH="215900" progId="Equation.3">
                  <p:embed/>
                </p:oleObj>
              </mc:Choice>
              <mc:Fallback>
                <p:oleObj name="Equation" r:id="rId7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4361" y="4193301"/>
                        <a:ext cx="2019077" cy="45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30973" y="5069568"/>
            <a:ext cx="661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Otherwise, we could make the margin larger!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06523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47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068940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48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98172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49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52863"/>
              </p:ext>
            </p:extLst>
          </p:nvPr>
        </p:nvGraphicFramePr>
        <p:xfrm>
          <a:off x="4716992" y="3352800"/>
          <a:ext cx="21780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50" name="Equation" r:id="rId9" imgW="965200" imgH="508000" progId="Equation.3">
                  <p:embed/>
                </p:oleObj>
              </mc:Choice>
              <mc:Fallback>
                <p:oleObj name="Equation" r:id="rId9" imgW="965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992" y="3352800"/>
                        <a:ext cx="2178050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9183" y="3714690"/>
            <a:ext cx="192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negative example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669961" y="3714691"/>
            <a:ext cx="409222" cy="3539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19466"/>
              </p:ext>
            </p:extLst>
          </p:nvPr>
        </p:nvGraphicFramePr>
        <p:xfrm>
          <a:off x="4716992" y="4738689"/>
          <a:ext cx="8588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51" name="Equation" r:id="rId11" imgW="381000" imgH="444500" progId="Equation.3">
                  <p:embed/>
                </p:oleObj>
              </mc:Choice>
              <mc:Fallback>
                <p:oleObj name="Equation" r:id="rId11" imgW="381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992" y="4738689"/>
                        <a:ext cx="858837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6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2139"/>
              </p:ext>
            </p:extLst>
          </p:nvPr>
        </p:nvGraphicFramePr>
        <p:xfrm>
          <a:off x="2817957" y="1941911"/>
          <a:ext cx="19748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9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7957" y="1941911"/>
                        <a:ext cx="19748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1211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0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19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0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4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5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encourages w to be larger (once the data is separable)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3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the squared?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4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5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6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7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8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3532" y="4769556"/>
            <a:ext cx="67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1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2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036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version of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 smtClean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 smtClean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 smtClean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11.2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Soft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82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</a:rPr>
              <a:t>What about this problem?</a:t>
            </a:r>
            <a:endParaRPr lang="en-US" sz="3600" b="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6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7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0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0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1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6477" y="5486400"/>
            <a:ext cx="82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We’d l</a:t>
            </a:r>
            <a:r>
              <a:rPr lang="en-US" sz="3600" b="0" dirty="0" smtClean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 smtClean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5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0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1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2" name="Equation" r:id="rId7" imgW="1435100" imgH="215900" progId="Equation.3">
                  <p:embed/>
                </p:oleObj>
              </mc:Choice>
              <mc:Fallback>
                <p:oleObj name="Equation" r:id="rId7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3" name="Equation" r:id="rId9" imgW="1371600" imgH="304800" progId="Equation.3">
                  <p:embed/>
                </p:oleObj>
              </mc:Choice>
              <mc:Fallback>
                <p:oleObj name="Equation" r:id="rId9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4" name="Equation" r:id="rId11" imgW="381000" imgH="215900" progId="Equation.3">
                  <p:embed/>
                </p:oleObj>
              </mc:Choice>
              <mc:Fallback>
                <p:oleObj name="Equation" r:id="rId11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slack variables </a:t>
            </a:r>
            <a:br>
              <a:rPr lang="en-US" sz="2400" dirty="0" smtClean="0"/>
            </a:br>
            <a:r>
              <a:rPr lang="en-US" sz="2400" dirty="0" smtClean="0"/>
              <a:t>(one for each example)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this have?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slack penalties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9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eparable: 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</a:t>
            </a:r>
            <a:r>
              <a:rPr lang="en-US" b="1" i="1" dirty="0" smtClean="0">
                <a:solidFill>
                  <a:srgbClr val="0000FF"/>
                </a:solidFill>
              </a:rPr>
              <a:t>some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final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will depend on which examples is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the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Which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 is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97194" y="4423013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allowed to make a mistake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penalized by how far from “correct”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trade-off between margin maximization and penalization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margin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3561" y="1966452"/>
            <a:ext cx="66379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://cs.stanford.edu/people/karpathy/svmjs/demo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Neural Networks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https://cs.stanford.edu/~</a:t>
            </a:r>
            <a:r>
              <a:rPr lang="en-US" sz="2800" dirty="0" smtClean="0">
                <a:hlinkClick r:id="rId3"/>
              </a:rPr>
              <a:t>karpathy/svmjs/demo/demonn.html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Random Forest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https://cs.stanford.edu/~karpathy/svmjs/demo/demoforest.html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SVM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159" y="5420787"/>
            <a:ext cx="86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the optimal solution, w, b: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Can we figure out what the slack penalties are for each point?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represent </a:t>
            </a:r>
            <a:r>
              <a:rPr lang="en-US" sz="2400" dirty="0" err="1" smtClean="0">
                <a:solidFill>
                  <a:srgbClr val="FF0000"/>
                </a:solidFill>
              </a:rPr>
              <a:t>wrt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w,b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9" name="Equation" r:id="rId9" imgW="749300" imgH="215900" progId="Equation.3">
                  <p:embed/>
                </p:oleObj>
              </mc:Choice>
              <mc:Fallback>
                <p:oleObj name="Equation" r:id="rId9" imgW="7493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30" name="Equation" r:id="rId11" imgW="838200" imgH="215900" progId="Equation.3">
                  <p:embed/>
                </p:oleObj>
              </mc:Choice>
              <mc:Fallback>
                <p:oleObj name="Equation" r:id="rId11" imgW="838200" imgH="21590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Or: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31" name="Equation" r:id="rId13" imgW="965200" imgH="215900" progId="Equation.3">
                  <p:embed/>
                </p:oleObj>
              </mc:Choice>
              <mc:Fallback>
                <p:oleObj name="Equation" r:id="rId13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outside (or on) the margin AND correctly classified?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</a:rPr>
              <a:t>wx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+b</a:t>
            </a:r>
            <a:r>
              <a:rPr lang="en-US" sz="2400" dirty="0" smtClean="0">
                <a:solidFill>
                  <a:srgbClr val="0000FF"/>
                </a:solidFill>
              </a:rPr>
              <a:t>) ≥ 1 already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inside the margin AND classified correctly?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176753"/>
            <a:ext cx="8077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 would you choose?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Difference from point to the margin.</a:t>
            </a:r>
            <a:r>
              <a:rPr lang="en-US" sz="2400" dirty="0" smtClean="0">
                <a:solidFill>
                  <a:srgbClr val="FF0000"/>
                </a:solidFill>
              </a:rPr>
              <a:t>  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4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that are incorrectly classified?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2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3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6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7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8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9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10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-?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3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4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06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4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5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6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7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8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29982" y="422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6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7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3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6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2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3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4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Choose the line where the distance to the nearest point(s) is as large as possible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loss!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8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9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40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41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2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3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4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5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 we need the constraints still?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1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2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Unconstrained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8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6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7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4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5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6" name="Equation" r:id="rId7" imgW="2120900" imgH="393700" progId="Equation.3">
                  <p:embed/>
                </p:oleObj>
              </mc:Choice>
              <mc:Fallback>
                <p:oleObj name="Equation" r:id="rId7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and rearrange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7" name="Equation" r:id="rId9" imgW="2082800" imgH="304800" progId="Equation.3">
                  <p:embed/>
                </p:oleObj>
              </mc:Choice>
              <mc:Fallback>
                <p:oleObj name="Equation" r:id="rId9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 err="1" smtClean="0">
                <a:solidFill>
                  <a:srgbClr val="0000FF"/>
                </a:solidFill>
              </a:rPr>
              <a:t>λ</a:t>
            </a:r>
            <a:r>
              <a:rPr lang="en-US" sz="2000" dirty="0" smtClean="0">
                <a:solidFill>
                  <a:srgbClr val="0000FF"/>
                </a:solidFill>
              </a:rPr>
              <a:t>=1/C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type of gradient descent problem?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way to solve the soft margin SVM problem is using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2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SVM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8" name="Equation" r:id="rId3" imgW="2578100" imgH="457200" progId="Equation.3">
                  <p:embed/>
                </p:oleObj>
              </mc:Choice>
              <mc:Fallback>
                <p:oleObj name="Equation" r:id="rId3" imgW="25781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9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Finds the largest margin </a:t>
            </a:r>
            <a:r>
              <a:rPr lang="en-US" sz="2000" dirty="0" err="1" smtClean="0">
                <a:solidFill>
                  <a:srgbClr val="FF6600"/>
                </a:solidFill>
              </a:rPr>
              <a:t>hyperplane</a:t>
            </a:r>
            <a:r>
              <a:rPr lang="en-US" sz="2000" dirty="0" smtClean="0">
                <a:solidFill>
                  <a:srgbClr val="FF6600"/>
                </a:solidFill>
              </a:rPr>
              <a:t> while allowing for a soft 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successful (if not the most successful) classification approach: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5799769"/>
            <a:ext cx="2585156" cy="1030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8334" y="3816673"/>
            <a:ext cx="258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Support vector machine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81667" y="5238476"/>
            <a:ext cx="233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perceptron algorithm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380067" y="4458020"/>
            <a:ext cx="209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 nearest neighbor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1667" y="3132667"/>
            <a:ext cx="147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tree</a:t>
            </a:r>
            <a:endParaRPr lang="en-US" sz="2000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84" y="3132667"/>
            <a:ext cx="3826983" cy="355999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96" y="3735045"/>
            <a:ext cx="4359990" cy="410353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883" y="4434854"/>
            <a:ext cx="3457473" cy="281422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5090928"/>
            <a:ext cx="3627165" cy="3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-81878"/>
            <a:ext cx="8153400" cy="990600"/>
          </a:xfrm>
        </p:spPr>
        <p:txBody>
          <a:bodyPr/>
          <a:lstStyle/>
          <a:p>
            <a:r>
              <a:rPr lang="en-US" dirty="0" smtClean="0"/>
              <a:t>Trends over time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125"/>
            <a:ext cx="9144000" cy="60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5872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r>
              <a:rPr lang="en-US" sz="2000" dirty="0" smtClean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arge margin </a:t>
            </a:r>
            <a:r>
              <a:rPr lang="en-US" sz="2000" dirty="0" smtClean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Select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with the largest margin where the points are classified correctly!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Setup as a </a:t>
            </a:r>
            <a:r>
              <a:rPr lang="en-US" sz="2800" dirty="0" smtClean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8466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81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29296"/>
              </p:ext>
            </p:extLst>
          </p:nvPr>
        </p:nvGraphicFramePr>
        <p:xfrm>
          <a:off x="2603769" y="5531092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82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769" y="5531092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say?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26423"/>
              </p:ext>
            </p:extLst>
          </p:nvPr>
        </p:nvGraphicFramePr>
        <p:xfrm>
          <a:off x="5723586" y="19648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3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86" y="19648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85562"/>
              </p:ext>
            </p:extLst>
          </p:nvPr>
        </p:nvGraphicFramePr>
        <p:xfrm>
          <a:off x="5786117" y="31957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4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117" y="31957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25169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5" name="Equation" r:id="rId7" imgW="1320800" imgH="215900" progId="Equation.3">
                  <p:embed/>
                </p:oleObj>
              </mc:Choice>
              <mc:Fallback>
                <p:oleObj name="Equation" r:id="rId7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1991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6" name="Equation" r:id="rId8" imgW="1219200" imgH="215900" progId="Equation.3">
                  <p:embed/>
                </p:oleObj>
              </mc:Choice>
              <mc:Fallback>
                <p:oleObj name="Equation" r:id="rId8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95" y="5080000"/>
            <a:ext cx="324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these equivalent?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8233"/>
              </p:ext>
            </p:extLst>
          </p:nvPr>
        </p:nvGraphicFramePr>
        <p:xfrm>
          <a:off x="7421225" y="36822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7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225" y="36822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12400</TotalTime>
  <Words>1608</Words>
  <Application>Microsoft Office PowerPoint</Application>
  <PresentationFormat>Ekran Gösterisi (4:3)</PresentationFormat>
  <Paragraphs>325</Paragraphs>
  <Slides>68</Slides>
  <Notes>13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Large margin classifier setup</vt:lpstr>
      <vt:lpstr>Large margin classifier setup</vt:lpstr>
      <vt:lpstr>Large margin classifier setup</vt:lpstr>
      <vt:lpstr>Large margin classifier setup</vt:lpstr>
      <vt:lpstr>Measuring the margin</vt:lpstr>
      <vt:lpstr>Support vectors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Maximizing the margin</vt:lpstr>
      <vt:lpstr>Maximizing the margin: the real problem</vt:lpstr>
      <vt:lpstr>Maximizing the margin: the real problem</vt:lpstr>
      <vt:lpstr>Support vector machine problem</vt:lpstr>
      <vt:lpstr>PowerPoint Sunusu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2277</cp:revision>
  <cp:lastPrinted>2013-10-11T17:07:04Z</cp:lastPrinted>
  <dcterms:created xsi:type="dcterms:W3CDTF">2013-09-08T20:10:23Z</dcterms:created>
  <dcterms:modified xsi:type="dcterms:W3CDTF">2019-11-29T07:27:06Z</dcterms:modified>
</cp:coreProperties>
</file>